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37" r:id="rId1"/>
  </p:sldMasterIdLst>
  <p:notesMasterIdLst>
    <p:notesMasterId r:id="rId3"/>
  </p:notesMasterIdLst>
  <p:sldIdLst>
    <p:sldId id="256" r:id="rId2"/>
  </p:sldIdLst>
  <p:sldSz cx="38404800" cy="32918400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1F6FC964-CDA8-4ED5-9284-DB62A626E7B5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272" userDrawn="1">
          <p15:clr>
            <a:srgbClr val="A4A3A4"/>
          </p15:clr>
        </p15:guide>
        <p15:guide id="2" pos="1205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eresa Lye" initials="TL" lastIdx="1" clrIdx="0">
    <p:extLst>
      <p:ext uri="{19B8F6BF-5375-455C-9EA6-DF929625EA0E}">
        <p15:presenceInfo xmlns:p15="http://schemas.microsoft.com/office/powerpoint/2012/main" userId="4ce4c0f462269e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CCFF99"/>
    <a:srgbClr val="C2EAFE"/>
    <a:srgbClr val="FFEC99"/>
    <a:srgbClr val="CCECFF"/>
    <a:srgbClr val="0033CC"/>
    <a:srgbClr val="004A8C"/>
    <a:srgbClr val="00217C"/>
    <a:srgbClr val="3366CC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" autoAdjust="0"/>
    <p:restoredTop sz="94609" autoAdjust="0"/>
  </p:normalViewPr>
  <p:slideViewPr>
    <p:cSldViewPr showGuides="1">
      <p:cViewPr varScale="1">
        <p:scale>
          <a:sx n="44" d="100"/>
          <a:sy n="44" d="100"/>
        </p:scale>
        <p:origin x="3472" y="272"/>
      </p:cViewPr>
      <p:guideLst>
        <p:guide orient="horz" pos="10272"/>
        <p:guide pos="120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C31313F-EA4E-40FE-BE07-E15A27D6801E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76400" y="1162050"/>
            <a:ext cx="36576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BF23A1C-AF76-49E6-B7EC-0A1DA42B1E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67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676400" y="1162050"/>
            <a:ext cx="36576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F23A1C-AF76-49E6-B7EC-0A1DA42B1E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09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5387342"/>
            <a:ext cx="32644080" cy="1146048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7289782"/>
            <a:ext cx="28803600" cy="7947658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7AF2C-FEDD-4B51-A7B7-E1654FF0B05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429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C6959F-0121-4DB9-ABC2-5A40FEFA63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6977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752600"/>
            <a:ext cx="828103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752600"/>
            <a:ext cx="2436304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68F4B7-03B3-4D73-AD79-BD82597258C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1333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9AACBE-9951-4F65-94EB-9C9D2E6A61C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480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8206749"/>
            <a:ext cx="33124140" cy="13693138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22029429"/>
            <a:ext cx="33124140" cy="7200898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/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CE3DBD-AAB3-43F9-AD4E-C69C09BEE95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730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8763000"/>
            <a:ext cx="1632204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68DE90-6EE3-4AA0-9077-9B6E108E586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6550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752607"/>
            <a:ext cx="3312414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8069582"/>
            <a:ext cx="16247028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2024360"/>
            <a:ext cx="16247028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8069582"/>
            <a:ext cx="16327042" cy="3954778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2024360"/>
            <a:ext cx="1632704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7C84A4-7BF7-4EA4-99F6-50F51068699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2695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9BF009-D888-4CFA-8306-06059526049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1375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18D052-6FCB-4802-82D4-35795936BFA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131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4739647"/>
            <a:ext cx="19442430" cy="23393400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BF8952-7897-4144-860E-5AAC3BFEE59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018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2194560"/>
            <a:ext cx="12386548" cy="768096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4739647"/>
            <a:ext cx="19442430" cy="23393400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9875520"/>
            <a:ext cx="12386548" cy="18295622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DFA0CE-8464-46EA-A0B6-E27F540FD48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686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752607"/>
            <a:ext cx="3312414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8763000"/>
            <a:ext cx="3312414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30510487"/>
            <a:ext cx="129616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30510487"/>
            <a:ext cx="86410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77AD4AF-1F2F-426F-8C83-9875201A453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0730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tiff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6560" y="225784"/>
            <a:ext cx="37885212" cy="34333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20"/>
          </a:p>
        </p:txBody>
      </p:sp>
      <p:sp>
        <p:nvSpPr>
          <p:cNvPr id="427" name="Rectangle 426">
            <a:extLst>
              <a:ext uri="{FF2B5EF4-FFF2-40B4-BE49-F238E27FC236}">
                <a16:creationId xmlns:a16="http://schemas.microsoft.com/office/drawing/2014/main" id="{F8A4806A-4D8C-4D7B-B559-21D5FF54F471}"/>
              </a:ext>
            </a:extLst>
          </p:cNvPr>
          <p:cNvSpPr/>
          <p:nvPr/>
        </p:nvSpPr>
        <p:spPr bwMode="auto">
          <a:xfrm>
            <a:off x="152400" y="18230101"/>
            <a:ext cx="16496348" cy="9533085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864" tIns="27432" rIns="54864" bIns="27432" numCol="1" rtlCol="0" anchor="t" anchorCtr="0" compatLnSpc="1">
            <a:prstTxWarp prst="textNoShape">
              <a:avLst/>
            </a:prstTxWarp>
          </a:bodyPr>
          <a:lstStyle/>
          <a:p>
            <a:pPr algn="r" defTabSz="548559"/>
            <a:endParaRPr lang="en-US" sz="1440"/>
          </a:p>
        </p:txBody>
      </p:sp>
      <p:sp>
        <p:nvSpPr>
          <p:cNvPr id="167" name="Rectangle 166"/>
          <p:cNvSpPr/>
          <p:nvPr/>
        </p:nvSpPr>
        <p:spPr bwMode="auto">
          <a:xfrm>
            <a:off x="236560" y="3886200"/>
            <a:ext cx="16431587" cy="4693218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864" tIns="27432" rIns="54864" bIns="27432" numCol="1" rtlCol="0" anchor="t" anchorCtr="0" compatLnSpc="1">
            <a:prstTxWarp prst="textNoShape">
              <a:avLst/>
            </a:prstTxWarp>
          </a:bodyPr>
          <a:lstStyle/>
          <a:p>
            <a:pPr algn="r" defTabSz="548559"/>
            <a:endParaRPr lang="en-US" sz="1440" dirty="0"/>
          </a:p>
        </p:txBody>
      </p:sp>
      <p:sp>
        <p:nvSpPr>
          <p:cNvPr id="136" name="Rectangle 135"/>
          <p:cNvSpPr/>
          <p:nvPr/>
        </p:nvSpPr>
        <p:spPr bwMode="auto">
          <a:xfrm>
            <a:off x="205380" y="8806450"/>
            <a:ext cx="16473394" cy="9284249"/>
          </a:xfrm>
          <a:prstGeom prst="rect">
            <a:avLst/>
          </a:prstGeom>
          <a:solidFill>
            <a:schemeClr val="bg1">
              <a:alpha val="7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864" tIns="27432" rIns="54864" bIns="27432" numCol="1" rtlCol="0" anchor="t" anchorCtr="0" compatLnSpc="1">
            <a:prstTxWarp prst="textNoShape">
              <a:avLst/>
            </a:prstTxWarp>
          </a:bodyPr>
          <a:lstStyle/>
          <a:p>
            <a:pPr algn="r" defTabSz="548559"/>
            <a:endParaRPr lang="en-US" sz="1440"/>
          </a:p>
        </p:txBody>
      </p:sp>
      <p:sp>
        <p:nvSpPr>
          <p:cNvPr id="135" name="Rectangle 134"/>
          <p:cNvSpPr/>
          <p:nvPr/>
        </p:nvSpPr>
        <p:spPr bwMode="auto">
          <a:xfrm>
            <a:off x="16863256" y="3879195"/>
            <a:ext cx="21250206" cy="23874940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864" tIns="27432" rIns="54864" bIns="27432" numCol="1" rtlCol="0" anchor="t" anchorCtr="0" compatLnSpc="1">
            <a:prstTxWarp prst="textNoShape">
              <a:avLst/>
            </a:prstTxWarp>
          </a:bodyPr>
          <a:lstStyle/>
          <a:p>
            <a:pPr algn="r" defTabSz="548559"/>
            <a:endParaRPr lang="en-US" sz="1440"/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6035040" y="-86693"/>
            <a:ext cx="14779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3152" tIns="36576" rIns="73152" bIns="36576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920"/>
          </a:p>
        </p:txBody>
      </p:sp>
      <p:sp>
        <p:nvSpPr>
          <p:cNvPr id="52" name="Rectangle 51"/>
          <p:cNvSpPr/>
          <p:nvPr/>
        </p:nvSpPr>
        <p:spPr bwMode="auto">
          <a:xfrm>
            <a:off x="16844099" y="27863453"/>
            <a:ext cx="21250206" cy="2466257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864" tIns="27432" rIns="54864" bIns="27432" numCol="1" rtlCol="0" anchor="t" anchorCtr="0" compatLnSpc="1">
            <a:prstTxWarp prst="textNoShape">
              <a:avLst/>
            </a:prstTxWarp>
          </a:bodyPr>
          <a:lstStyle/>
          <a:p>
            <a:pPr algn="r" defTabSz="548559"/>
            <a:endParaRPr lang="en-US" sz="1440"/>
          </a:p>
        </p:txBody>
      </p:sp>
      <p:sp>
        <p:nvSpPr>
          <p:cNvPr id="16" name="Rectangle 15"/>
          <p:cNvSpPr/>
          <p:nvPr/>
        </p:nvSpPr>
        <p:spPr>
          <a:xfrm>
            <a:off x="34512860" y="32238437"/>
            <a:ext cx="3549370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920" dirty="0">
                <a:solidFill>
                  <a:schemeClr val="bg1"/>
                </a:solidFill>
              </a:rPr>
              <a:t>http://structurefunctionlab.com/</a:t>
            </a:r>
          </a:p>
        </p:txBody>
      </p:sp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800976" y="1010142"/>
            <a:ext cx="25257324" cy="234645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49956" tIns="24977" rIns="49956" bIns="24977">
            <a:spAutoFit/>
          </a:bodyPr>
          <a:lstStyle>
            <a:lvl1pPr defTabSz="612775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15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06388" indent="-1371600" defTabSz="61277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13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12775" indent="-1096963" defTabSz="612775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15988" indent="-1096963" defTabSz="612775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22375" indent="-1096963" defTabSz="612775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79575" indent="-1096963" defTabSz="6127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36775" indent="-1096963" defTabSz="6127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93975" indent="-1096963" defTabSz="6127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51175" indent="-1096963" defTabSz="6127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Body Information Measurement from Smartphone Images</a:t>
            </a:r>
          </a:p>
          <a:p>
            <a:pPr>
              <a:buNone/>
            </a:pPr>
            <a:r>
              <a:rPr lang="en-US" sz="4400" baseline="30000" dirty="0">
                <a:latin typeface="Times New Roman" panose="02020603050405020304" pitchFamily="18" charset="0"/>
                <a:ea typeface="DengXian" panose="02010600030101010101" pitchFamily="2" charset="-122"/>
              </a:rPr>
              <a:t>Nguyen Hung Nguyen, Shengting Cao, Colin </a:t>
            </a:r>
            <a:r>
              <a:rPr lang="en-US" sz="4400" baseline="300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Adreon</a:t>
            </a:r>
            <a:r>
              <a:rPr lang="en-US" sz="2400" i="1" baseline="30000" dirty="0"/>
              <a:t>	</a:t>
            </a:r>
          </a:p>
          <a:p>
            <a:pPr>
              <a:buNone/>
            </a:pPr>
            <a:r>
              <a:rPr lang="en-US" sz="2400" i="1" dirty="0"/>
              <a:t>Department of Electrical Engineering, University of Alabama, Tuscaloosa, AL</a:t>
            </a:r>
          </a:p>
          <a:p>
            <a:pPr>
              <a:buNone/>
            </a:pPr>
            <a:endParaRPr lang="en-US" sz="2400" i="1" baseline="30000" dirty="0"/>
          </a:p>
        </p:txBody>
      </p:sp>
      <p:sp>
        <p:nvSpPr>
          <p:cNvPr id="82" name="Text Box 5"/>
          <p:cNvSpPr txBox="1">
            <a:spLocks noChangeArrowheads="1"/>
          </p:cNvSpPr>
          <p:nvPr/>
        </p:nvSpPr>
        <p:spPr bwMode="auto">
          <a:xfrm>
            <a:off x="509828" y="4104977"/>
            <a:ext cx="16004695" cy="172942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lIns="49956" tIns="24977" rIns="49956" bIns="24977">
            <a:spAutoFit/>
          </a:bodyPr>
          <a:lstStyle>
            <a:lvl1pPr defTabSz="612775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15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06388" defTabSz="61277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13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12775" indent="-1096963" defTabSz="612775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15988" indent="-1096963" defTabSz="612775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22375" indent="-1096963" defTabSz="612775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79575" indent="-1096963" defTabSz="6127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36775" indent="-1096963" defTabSz="6127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93975" indent="-1096963" defTabSz="6127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51175" indent="-1096963" defTabSz="6127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82"/>
              </a:spcBef>
              <a:buClrTx/>
              <a:buSzPct val="110000"/>
              <a:buNone/>
            </a:pPr>
            <a:r>
              <a:rPr lang="en-US" altLang="en-US" sz="5227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20009" indent="-320009">
              <a:spcBef>
                <a:spcPts val="70"/>
              </a:spcBef>
              <a:buClrTx/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smartphone solution to quickly assess the body information is in need for clinic practitioners and football coaches in health tracking of patients and athletes.</a:t>
            </a:r>
          </a:p>
        </p:txBody>
      </p:sp>
      <p:sp>
        <p:nvSpPr>
          <p:cNvPr id="83" name="Text Box 18"/>
          <p:cNvSpPr txBox="1">
            <a:spLocks noChangeArrowheads="1"/>
          </p:cNvSpPr>
          <p:nvPr/>
        </p:nvSpPr>
        <p:spPr bwMode="auto">
          <a:xfrm>
            <a:off x="474839" y="9030391"/>
            <a:ext cx="16004693" cy="9013312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rgbClr val="004A8C"/>
            </a:solidFill>
            <a:miter lim="800000"/>
            <a:headEnd/>
            <a:tailEnd/>
          </a:ln>
        </p:spPr>
        <p:txBody>
          <a:bodyPr wrap="square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sz="5227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</a:p>
          <a:p>
            <a:pPr algn="ctr"/>
            <a:endParaRPr lang="en-US" sz="5227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5227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5227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5227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5227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5227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5227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1632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1632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 Box 18"/>
          <p:cNvSpPr txBox="1">
            <a:spLocks noChangeArrowheads="1"/>
          </p:cNvSpPr>
          <p:nvPr/>
        </p:nvSpPr>
        <p:spPr bwMode="auto">
          <a:xfrm>
            <a:off x="17032030" y="4114800"/>
            <a:ext cx="20763170" cy="23401607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no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sz="5227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5227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5227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1632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1632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en-US" sz="392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17032029" y="27980826"/>
            <a:ext cx="20843475" cy="2189830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523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Work</a:t>
            </a:r>
          </a:p>
          <a:p>
            <a:pPr marL="365707" indent="-365707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method did good job in MATLAB program but need work more on the smartphone solution. </a:t>
            </a:r>
          </a:p>
          <a:p>
            <a:pPr marL="365707" indent="-365707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1: Investigate how to shorten the runtime of the body information measurement and fix bugs in the smartphone.</a:t>
            </a:r>
          </a:p>
          <a:p>
            <a:pPr marL="365707" indent="-365707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 2: How to apply our tool to the kinesiology college for body composition analysis.</a:t>
            </a:r>
          </a:p>
        </p:txBody>
      </p:sp>
      <p:sp>
        <p:nvSpPr>
          <p:cNvPr id="91" name="Rectangle 90"/>
          <p:cNvSpPr/>
          <p:nvPr/>
        </p:nvSpPr>
        <p:spPr bwMode="auto">
          <a:xfrm>
            <a:off x="221140" y="27980826"/>
            <a:ext cx="16332653" cy="4811451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4864" tIns="27432" rIns="54864" bIns="27432" numCol="1" rtlCol="0" anchor="t" anchorCtr="0" compatLnSpc="1">
            <a:prstTxWarp prst="textNoShape">
              <a:avLst/>
            </a:prstTxWarp>
          </a:bodyPr>
          <a:lstStyle/>
          <a:p>
            <a:pPr algn="r" defTabSz="548559"/>
            <a:endParaRPr lang="en-US" sz="1440"/>
          </a:p>
        </p:txBody>
      </p:sp>
      <p:sp>
        <p:nvSpPr>
          <p:cNvPr id="53" name="Rectangle 52"/>
          <p:cNvSpPr/>
          <p:nvPr/>
        </p:nvSpPr>
        <p:spPr>
          <a:xfrm>
            <a:off x="421322" y="28760819"/>
            <a:ext cx="15981333" cy="3137782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523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523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eference</a:t>
            </a:r>
            <a:endParaRPr lang="en-US" sz="523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en-US" sz="2560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Otsu, N., "A Threshold Selection Method from Gray-Level Histograms." IEEE Transactions on Systems, Man, and Cybernetics. Vol. 9, No. 1, 1979, pp. 62–66.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k-mean: Arthur, David,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Sergi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Vassilvitskii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“K-means++: The Advantages of Careful Seeding.” SODA ‘07: Proceedings of the Eighteenth Annual ACM-SIAM Symposium on Discrete Algorithms. 2007, pp. 1027–1035.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Nickerson BS,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Fedewa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MV,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Cicone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ZS,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Esco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MR. The relative accuracy of skinfolds compared to four-compartment estimates of body composition. Clin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Nutr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2019.</a:t>
            </a:r>
          </a:p>
        </p:txBody>
      </p:sp>
      <p:sp>
        <p:nvSpPr>
          <p:cNvPr id="104" name="Rectangle 103"/>
          <p:cNvSpPr/>
          <p:nvPr/>
        </p:nvSpPr>
        <p:spPr bwMode="auto">
          <a:xfrm>
            <a:off x="16844099" y="30437435"/>
            <a:ext cx="21250206" cy="2296525"/>
          </a:xfrm>
          <a:prstGeom prst="rect">
            <a:avLst/>
          </a:prstGeom>
          <a:solidFill>
            <a:schemeClr val="bg1">
              <a:alpha val="8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4676" tIns="37338" rIns="74676" bIns="37338" numCol="1" rtlCol="0" anchor="t" anchorCtr="0" compatLnSpc="1">
            <a:prstTxWarp prst="textNoShape">
              <a:avLst/>
            </a:prstTxWarp>
          </a:bodyPr>
          <a:lstStyle/>
          <a:p>
            <a:pPr algn="r" defTabSz="746647"/>
            <a:endParaRPr lang="en-US" sz="1960"/>
          </a:p>
        </p:txBody>
      </p:sp>
      <p:sp>
        <p:nvSpPr>
          <p:cNvPr id="105" name="Rectangle 104"/>
          <p:cNvSpPr/>
          <p:nvPr/>
        </p:nvSpPr>
        <p:spPr>
          <a:xfrm>
            <a:off x="17032029" y="30596033"/>
            <a:ext cx="20843476" cy="2004716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5227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</a:p>
          <a:p>
            <a:pPr algn="ctr"/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Text Box 5"/>
          <p:cNvSpPr txBox="1">
            <a:spLocks noChangeArrowheads="1"/>
          </p:cNvSpPr>
          <p:nvPr/>
        </p:nvSpPr>
        <p:spPr bwMode="auto">
          <a:xfrm>
            <a:off x="515250" y="18357251"/>
            <a:ext cx="15931195" cy="9244459"/>
          </a:xfrm>
          <a:prstGeom prst="rect">
            <a:avLst/>
          </a:prstGeom>
          <a:solidFill>
            <a:sysClr val="window" lastClr="FFFFFF"/>
          </a:solidFill>
          <a:ln w="57150" cmpd="thinThick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lIns="55504" tIns="27752" rIns="55504" bIns="27752">
            <a:spAutoFit/>
          </a:bodyPr>
          <a:lstStyle>
            <a:lvl1pPr defTabSz="612775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15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06388" defTabSz="61277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13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12775" indent="-1096963" defTabSz="612775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15988" indent="-1096963" defTabSz="612775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22375" indent="-1096963" defTabSz="612775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79575" indent="-1096963" defTabSz="6127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36775" indent="-1096963" defTabSz="6127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93975" indent="-1096963" defTabSz="6127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51175" indent="-1096963" defTabSz="6127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None/>
              <a:defRPr/>
            </a:pPr>
            <a:r>
              <a:rPr lang="en-US" altLang="en-US" sz="4355" b="1" kern="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Runtime</a:t>
            </a: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en-US" sz="2178" kern="0" dirty="0">
                <a:solidFill>
                  <a:prstClr val="black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None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None/>
              <a:defRPr/>
            </a:pPr>
            <a:endParaRPr lang="en-US" altLang="en-US" sz="1000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14787" indent="-414787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Font typeface="Arial" panose="020B0604020202020204" pitchFamily="34" charset="0"/>
              <a:buChar char="•"/>
              <a:defRPr/>
            </a:pPr>
            <a:endParaRPr lang="en-US" altLang="en-US" sz="2178" kern="0" dirty="0">
              <a:solidFill>
                <a:prstClr val="black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00" name="Straight Arrow Connector 499">
            <a:extLst>
              <a:ext uri="{FF2B5EF4-FFF2-40B4-BE49-F238E27FC236}">
                <a16:creationId xmlns:a16="http://schemas.microsoft.com/office/drawing/2014/main" id="{510E762A-0BB7-40D5-89A1-99D419BDF335}"/>
              </a:ext>
            </a:extLst>
          </p:cNvPr>
          <p:cNvCxnSpPr>
            <a:cxnSpLocks/>
          </p:cNvCxnSpPr>
          <p:nvPr/>
        </p:nvCxnSpPr>
        <p:spPr>
          <a:xfrm flipV="1">
            <a:off x="9001993" y="21937855"/>
            <a:ext cx="0" cy="24181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Straight Arrow Connector 501">
            <a:extLst>
              <a:ext uri="{FF2B5EF4-FFF2-40B4-BE49-F238E27FC236}">
                <a16:creationId xmlns:a16="http://schemas.microsoft.com/office/drawing/2014/main" id="{510E762A-0BB7-40D5-89A1-99D419BDF335}"/>
              </a:ext>
            </a:extLst>
          </p:cNvPr>
          <p:cNvCxnSpPr>
            <a:cxnSpLocks/>
          </p:cNvCxnSpPr>
          <p:nvPr/>
        </p:nvCxnSpPr>
        <p:spPr>
          <a:xfrm flipV="1">
            <a:off x="10668560" y="21816945"/>
            <a:ext cx="0" cy="24181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Straight Arrow Connector 503">
            <a:extLst>
              <a:ext uri="{FF2B5EF4-FFF2-40B4-BE49-F238E27FC236}">
                <a16:creationId xmlns:a16="http://schemas.microsoft.com/office/drawing/2014/main" id="{510E762A-0BB7-40D5-89A1-99D419BDF335}"/>
              </a:ext>
            </a:extLst>
          </p:cNvPr>
          <p:cNvCxnSpPr>
            <a:cxnSpLocks/>
          </p:cNvCxnSpPr>
          <p:nvPr/>
        </p:nvCxnSpPr>
        <p:spPr>
          <a:xfrm flipV="1">
            <a:off x="10830793" y="21816945"/>
            <a:ext cx="0" cy="24181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Arrow Connector 505">
            <a:extLst>
              <a:ext uri="{FF2B5EF4-FFF2-40B4-BE49-F238E27FC236}">
                <a16:creationId xmlns:a16="http://schemas.microsoft.com/office/drawing/2014/main" id="{510E762A-0BB7-40D5-89A1-99D419BDF335}"/>
              </a:ext>
            </a:extLst>
          </p:cNvPr>
          <p:cNvCxnSpPr>
            <a:cxnSpLocks/>
          </p:cNvCxnSpPr>
          <p:nvPr/>
        </p:nvCxnSpPr>
        <p:spPr>
          <a:xfrm flipV="1">
            <a:off x="8534296" y="23656803"/>
            <a:ext cx="0" cy="24181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Arrow Connector 507">
            <a:extLst>
              <a:ext uri="{FF2B5EF4-FFF2-40B4-BE49-F238E27FC236}">
                <a16:creationId xmlns:a16="http://schemas.microsoft.com/office/drawing/2014/main" id="{510E762A-0BB7-40D5-89A1-99D419BDF335}"/>
              </a:ext>
            </a:extLst>
          </p:cNvPr>
          <p:cNvCxnSpPr>
            <a:cxnSpLocks/>
          </p:cNvCxnSpPr>
          <p:nvPr/>
        </p:nvCxnSpPr>
        <p:spPr>
          <a:xfrm flipV="1">
            <a:off x="8228041" y="25210660"/>
            <a:ext cx="0" cy="24181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Straight Connector 544"/>
          <p:cNvCxnSpPr/>
          <p:nvPr/>
        </p:nvCxnSpPr>
        <p:spPr>
          <a:xfrm>
            <a:off x="11486177" y="22396989"/>
            <a:ext cx="86868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TextBox 546"/>
          <p:cNvSpPr txBox="1"/>
          <p:nvPr/>
        </p:nvSpPr>
        <p:spPr>
          <a:xfrm>
            <a:off x="11550340" y="22071686"/>
            <a:ext cx="13595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1 mm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829ECE-9A53-4472-B990-DA2D9F3EF284}"/>
              </a:ext>
            </a:extLst>
          </p:cNvPr>
          <p:cNvGrpSpPr/>
          <p:nvPr/>
        </p:nvGrpSpPr>
        <p:grpSpPr>
          <a:xfrm>
            <a:off x="32538270" y="25795055"/>
            <a:ext cx="2726335" cy="897895"/>
            <a:chOff x="31301608" y="26094159"/>
            <a:chExt cx="3464804" cy="1219340"/>
          </a:xfrm>
        </p:grpSpPr>
        <p:sp>
          <p:nvSpPr>
            <p:cNvPr id="646" name="TextBox 645">
              <a:extLst>
                <a:ext uri="{FF2B5EF4-FFF2-40B4-BE49-F238E27FC236}">
                  <a16:creationId xmlns:a16="http://schemas.microsoft.com/office/drawing/2014/main" id="{C2662934-E313-455A-BFC7-45AE42C2F4B0}"/>
                </a:ext>
              </a:extLst>
            </p:cNvPr>
            <p:cNvSpPr txBox="1"/>
            <p:nvPr/>
          </p:nvSpPr>
          <p:spPr>
            <a:xfrm>
              <a:off x="31301608" y="26094159"/>
              <a:ext cx="1117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(iii)</a:t>
              </a:r>
            </a:p>
          </p:txBody>
        </p:sp>
        <p:cxnSp>
          <p:nvCxnSpPr>
            <p:cNvPr id="647" name="Straight Connector 646">
              <a:extLst>
                <a:ext uri="{FF2B5EF4-FFF2-40B4-BE49-F238E27FC236}">
                  <a16:creationId xmlns:a16="http://schemas.microsoft.com/office/drawing/2014/main" id="{5776E514-B020-476A-B7DD-0ACFD37B95DA}"/>
                </a:ext>
              </a:extLst>
            </p:cNvPr>
            <p:cNvCxnSpPr>
              <a:cxnSpLocks/>
            </p:cNvCxnSpPr>
            <p:nvPr/>
          </p:nvCxnSpPr>
          <p:spPr>
            <a:xfrm>
              <a:off x="31458025" y="26679732"/>
              <a:ext cx="1589" cy="319403"/>
            </a:xfrm>
            <a:prstGeom prst="line">
              <a:avLst/>
            </a:prstGeom>
            <a:ln w="63500">
              <a:solidFill>
                <a:schemeClr val="bg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8" name="TextBox 647">
              <a:extLst>
                <a:ext uri="{FF2B5EF4-FFF2-40B4-BE49-F238E27FC236}">
                  <a16:creationId xmlns:a16="http://schemas.microsoft.com/office/drawing/2014/main" id="{6D95C5B2-85F1-4398-9015-348ED409038F}"/>
                </a:ext>
              </a:extLst>
            </p:cNvPr>
            <p:cNvSpPr txBox="1"/>
            <p:nvPr/>
          </p:nvSpPr>
          <p:spPr>
            <a:xfrm>
              <a:off x="31810708" y="26391004"/>
              <a:ext cx="2051435" cy="626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+mn-lt"/>
                </a:rPr>
                <a:t>0.1mm</a:t>
              </a:r>
            </a:p>
          </p:txBody>
        </p:sp>
        <p:cxnSp>
          <p:nvCxnSpPr>
            <p:cNvPr id="649" name="Straight Connector 648">
              <a:extLst>
                <a:ext uri="{FF2B5EF4-FFF2-40B4-BE49-F238E27FC236}">
                  <a16:creationId xmlns:a16="http://schemas.microsoft.com/office/drawing/2014/main" id="{F1D220E7-6EA4-4D1F-A910-25075D2A6272}"/>
                </a:ext>
              </a:extLst>
            </p:cNvPr>
            <p:cNvCxnSpPr>
              <a:cxnSpLocks/>
            </p:cNvCxnSpPr>
            <p:nvPr/>
          </p:nvCxnSpPr>
          <p:spPr>
            <a:xfrm>
              <a:off x="31450474" y="27057911"/>
              <a:ext cx="693116" cy="678"/>
            </a:xfrm>
            <a:prstGeom prst="line">
              <a:avLst/>
            </a:prstGeom>
            <a:ln w="63500">
              <a:solidFill>
                <a:schemeClr val="bg1">
                  <a:alpha val="9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0" name="TextBox 649">
              <a:extLst>
                <a:ext uri="{FF2B5EF4-FFF2-40B4-BE49-F238E27FC236}">
                  <a16:creationId xmlns:a16="http://schemas.microsoft.com/office/drawing/2014/main" id="{133AC658-DEB7-4D63-845A-605BA136AA6A}"/>
                </a:ext>
              </a:extLst>
            </p:cNvPr>
            <p:cNvSpPr txBox="1"/>
            <p:nvPr/>
          </p:nvSpPr>
          <p:spPr>
            <a:xfrm>
              <a:off x="32451499" y="26686559"/>
              <a:ext cx="2314913" cy="626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+mn-lt"/>
                </a:rPr>
                <a:t>0.5m</a:t>
              </a:r>
            </a:p>
          </p:txBody>
        </p:sp>
        <p:grpSp>
          <p:nvGrpSpPr>
            <p:cNvPr id="657" name="Group 656">
              <a:extLst>
                <a:ext uri="{FF2B5EF4-FFF2-40B4-BE49-F238E27FC236}">
                  <a16:creationId xmlns:a16="http://schemas.microsoft.com/office/drawing/2014/main" id="{EE10EA08-3CD5-4469-A67B-E5BD34E08FE1}"/>
                </a:ext>
              </a:extLst>
            </p:cNvPr>
            <p:cNvGrpSpPr/>
            <p:nvPr/>
          </p:nvGrpSpPr>
          <p:grpSpPr>
            <a:xfrm>
              <a:off x="31430495" y="26670000"/>
              <a:ext cx="859536" cy="393857"/>
              <a:chOff x="19703650" y="25571273"/>
              <a:chExt cx="859536" cy="393857"/>
            </a:xfrm>
          </p:grpSpPr>
          <p:cxnSp>
            <p:nvCxnSpPr>
              <p:cNvPr id="658" name="Straight Connector 657">
                <a:extLst>
                  <a:ext uri="{FF2B5EF4-FFF2-40B4-BE49-F238E27FC236}">
                    <a16:creationId xmlns:a16="http://schemas.microsoft.com/office/drawing/2014/main" id="{6F74958C-22FC-4A6F-9968-E80B62783092}"/>
                  </a:ext>
                </a:extLst>
              </p:cNvPr>
              <p:cNvCxnSpPr/>
              <p:nvPr/>
            </p:nvCxnSpPr>
            <p:spPr>
              <a:xfrm>
                <a:off x="19703650" y="25965130"/>
                <a:ext cx="859536" cy="0"/>
              </a:xfrm>
              <a:prstGeom prst="line">
                <a:avLst/>
              </a:prstGeom>
              <a:ln w="1270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B8366DEE-6B1D-44CD-8FA0-F10ED0085D84}"/>
                  </a:ext>
                </a:extLst>
              </p:cNvPr>
              <p:cNvCxnSpPr/>
              <p:nvPr/>
            </p:nvCxnSpPr>
            <p:spPr>
              <a:xfrm>
                <a:off x="19753776" y="25571273"/>
                <a:ext cx="0" cy="359279"/>
              </a:xfrm>
              <a:prstGeom prst="line">
                <a:avLst/>
              </a:prstGeom>
              <a:ln w="1270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0CEFE41-47C3-4FCE-B5F0-E00FBB2053A4}"/>
              </a:ext>
            </a:extLst>
          </p:cNvPr>
          <p:cNvSpPr/>
          <p:nvPr/>
        </p:nvSpPr>
        <p:spPr>
          <a:xfrm>
            <a:off x="22729766" y="4220995"/>
            <a:ext cx="9119281" cy="763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67142" eaLnBrk="1" fontAlgn="auto" hangingPunct="1">
              <a:spcBef>
                <a:spcPts val="90"/>
              </a:spcBef>
              <a:spcAft>
                <a:spcPts val="0"/>
              </a:spcAft>
              <a:buClrTx/>
              <a:buSzPct val="110000"/>
              <a:buNone/>
              <a:defRPr/>
            </a:pPr>
            <a:r>
              <a:rPr lang="en-US" altLang="en-US" sz="4360" b="1" kern="0" dirty="0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Android Screenshots </a:t>
            </a:r>
            <a:endParaRPr lang="en-US" altLang="en-US" sz="4360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92A442E-D1EB-4A78-AAAF-3008A7A60F68}"/>
              </a:ext>
            </a:extLst>
          </p:cNvPr>
          <p:cNvSpPr/>
          <p:nvPr/>
        </p:nvSpPr>
        <p:spPr>
          <a:xfrm>
            <a:off x="17223786" y="31477803"/>
            <a:ext cx="137608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authors will like to acknowledge our funding sources for the project: PFI-RP-1918534 and Nvidia GPU Grant Program</a:t>
            </a:r>
          </a:p>
        </p:txBody>
      </p:sp>
      <p:pic>
        <p:nvPicPr>
          <p:cNvPr id="3" name="Picture 2" descr="A person posing for a picture&#10;&#10;Description automatically generated">
            <a:extLst>
              <a:ext uri="{FF2B5EF4-FFF2-40B4-BE49-F238E27FC236}">
                <a16:creationId xmlns:a16="http://schemas.microsoft.com/office/drawing/2014/main" id="{4BDE75AB-1313-43C4-886B-BE5FBFCAC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3786" y="5181600"/>
            <a:ext cx="4950262" cy="990052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3FEE283A-813E-41C1-958E-7E4688775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696" y="5193794"/>
            <a:ext cx="4946904" cy="9893806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0" name="Picture 9" descr="A person posing for a picture&#10;&#10;Description automatically generated">
            <a:extLst>
              <a:ext uri="{FF2B5EF4-FFF2-40B4-BE49-F238E27FC236}">
                <a16:creationId xmlns:a16="http://schemas.microsoft.com/office/drawing/2014/main" id="{7E460E11-9295-46EE-934D-67323689BE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096" y="5193792"/>
            <a:ext cx="4946904" cy="989380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D69A01-8ED1-4917-A7CA-425538E2D0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576" y="17003731"/>
            <a:ext cx="4946904" cy="989380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69F42B-48E7-456C-9D5E-6A853ECA61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4763" y="17004792"/>
            <a:ext cx="4946904" cy="989380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A9659F5A-EBD9-4FE8-B945-FC1B9392AB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296" y="16994353"/>
            <a:ext cx="4946904" cy="989380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2528C1-0648-40A9-BD9F-72C24A0416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696" y="16994353"/>
            <a:ext cx="4946904" cy="9893808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6A8031-3C04-4718-8615-5714C47512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3219" y="5174910"/>
            <a:ext cx="2242581" cy="4485162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D8A38DA-0901-4B41-A635-06ADABB3FD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976" y="9781502"/>
            <a:ext cx="4228224" cy="816561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3C9F435-0BCE-4A97-8E7C-B6817C95B9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8344" y="9779848"/>
            <a:ext cx="4199056" cy="81970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E50AE87-DF27-491D-AD70-42F4805009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46859" y="9779281"/>
            <a:ext cx="6112673" cy="814378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10BD66F-05E5-4983-AA87-B700D3D26B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4409" y="19051396"/>
            <a:ext cx="6408393" cy="845038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BBF5ABA-C266-410A-9EEB-6F49A9BB673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36348" y="20351508"/>
            <a:ext cx="8967678" cy="5844320"/>
          </a:xfrm>
          <a:prstGeom prst="rect">
            <a:avLst/>
          </a:prstGeom>
        </p:spPr>
      </p:pic>
      <p:sp>
        <p:nvSpPr>
          <p:cNvPr id="56" name="Text Box 5">
            <a:extLst>
              <a:ext uri="{FF2B5EF4-FFF2-40B4-BE49-F238E27FC236}">
                <a16:creationId xmlns:a16="http://schemas.microsoft.com/office/drawing/2014/main" id="{4852E958-D81E-204F-8798-181DE18A0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330" y="6150283"/>
            <a:ext cx="16004695" cy="2185963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square" lIns="49956" tIns="24977" rIns="49956" bIns="24977">
            <a:spAutoFit/>
          </a:bodyPr>
          <a:lstStyle>
            <a:lvl1pPr defTabSz="612775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15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06388" defTabSz="612775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13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12775" indent="-1096963" defTabSz="612775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1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915988" indent="-1096963" defTabSz="612775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222375" indent="-1096963" defTabSz="612775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679575" indent="-1096963" defTabSz="6127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136775" indent="-1096963" defTabSz="6127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93975" indent="-1096963" defTabSz="6127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051175" indent="-1096963" defTabSz="612775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9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ts val="82"/>
              </a:spcBef>
              <a:buClrTx/>
              <a:buSzPct val="110000"/>
              <a:buNone/>
            </a:pPr>
            <a:r>
              <a:rPr lang="en-US" altLang="en-US" sz="5227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pPr marL="320009" indent="-320009">
              <a:spcBef>
                <a:spcPts val="70"/>
              </a:spcBef>
              <a:buClrTx/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First, use image gradient,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Ostu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thresholding and k-mean clustering methods to process the image.</a:t>
            </a:r>
          </a:p>
          <a:p>
            <a:pPr marL="320009" indent="-320009">
              <a:spcBef>
                <a:spcPts val="70"/>
              </a:spcBef>
              <a:buClrTx/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Second, find the extreme pixels according to the processed image. </a:t>
            </a:r>
          </a:p>
          <a:p>
            <a:pPr marL="320009" indent="-320009">
              <a:spcBef>
                <a:spcPts val="70"/>
              </a:spcBef>
              <a:buClrTx/>
              <a:buSzPct val="110000"/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Third, calculate the the height, waistline and hipline by subtraction.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A7AEC-A35A-B14B-9DAC-A4D7298052DE}"/>
              </a:ext>
            </a:extLst>
          </p:cNvPr>
          <p:cNvSpPr txBox="1"/>
          <p:nvPr/>
        </p:nvSpPr>
        <p:spPr>
          <a:xfrm>
            <a:off x="17870592" y="15853327"/>
            <a:ext cx="11919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Fig.1 Those smartphone screenshots shows the outputs and the intermedia outputs.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4D771A-518A-D34A-9338-B964C81A1B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567004" y="9822204"/>
            <a:ext cx="2643401" cy="5259920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41258B-E160-C44A-BEC8-6C5C8E618523}"/>
              </a:ext>
            </a:extLst>
          </p:cNvPr>
          <p:cNvSpPr txBox="1"/>
          <p:nvPr/>
        </p:nvSpPr>
        <p:spPr>
          <a:xfrm>
            <a:off x="35535358" y="14042271"/>
            <a:ext cx="1843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MATLAB output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7E093E-6A80-814A-9A09-727CCC1D3EAE}"/>
              </a:ext>
            </a:extLst>
          </p:cNvPr>
          <p:cNvSpPr txBox="1"/>
          <p:nvPr/>
        </p:nvSpPr>
        <p:spPr>
          <a:xfrm>
            <a:off x="35535359" y="9030391"/>
            <a:ext cx="1992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Smartphone</a:t>
            </a:r>
          </a:p>
          <a:p>
            <a:r>
              <a:rPr lang="en-US" dirty="0"/>
              <a:t>output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7945B83-2211-4FBE-9F39-BAE810CACEAC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79071"/>
          <a:stretch/>
        </p:blipFill>
        <p:spPr>
          <a:xfrm>
            <a:off x="28358111" y="930720"/>
            <a:ext cx="2279992" cy="22307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6B91BD-80CC-024D-A5D3-2BBBAB24F3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638103" y="948056"/>
            <a:ext cx="7157097" cy="21761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553D53-2309-1545-8FCB-74D3A774175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947647" y="30835677"/>
            <a:ext cx="2552585" cy="17017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end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5278</TotalTime>
  <Words>334</Words>
  <Application>Microsoft Macintosh PowerPoint</Application>
  <PresentationFormat>Custom</PresentationFormat>
  <Paragraphs>92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Wingdings</vt:lpstr>
      <vt:lpstr>Blends</vt:lpstr>
      <vt:lpstr>PowerPoint Presentation</vt:lpstr>
    </vt:vector>
  </TitlesOfParts>
  <Company>Mira Digital Publishing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McKelvey</dc:creator>
  <cp:lastModifiedBy>Cao, Shengting</cp:lastModifiedBy>
  <cp:revision>395</cp:revision>
  <cp:lastPrinted>2014-12-18T22:36:54Z</cp:lastPrinted>
  <dcterms:created xsi:type="dcterms:W3CDTF">2009-01-15T17:20:45Z</dcterms:created>
  <dcterms:modified xsi:type="dcterms:W3CDTF">2020-03-09T18:44:48Z</dcterms:modified>
</cp:coreProperties>
</file>